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2" r:id="rId5"/>
    <p:sldId id="295" r:id="rId6"/>
    <p:sldId id="392" r:id="rId7"/>
    <p:sldId id="367" r:id="rId8"/>
    <p:sldId id="393" r:id="rId9"/>
    <p:sldId id="394" r:id="rId10"/>
    <p:sldId id="395" r:id="rId11"/>
    <p:sldId id="368" r:id="rId12"/>
    <p:sldId id="386" r:id="rId13"/>
    <p:sldId id="387" r:id="rId14"/>
    <p:sldId id="389" r:id="rId15"/>
    <p:sldId id="327" r:id="rId16"/>
    <p:sldId id="315" r:id="rId17"/>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7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59"/>
        <p:guide pos="3782"/>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gs" Target="tags/tag119.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5.xml"/><Relationship Id="rId3" Type="http://schemas.openxmlformats.org/officeDocument/2006/relationships/image" Target="../media/image1.jpeg"/><Relationship Id="rId2" Type="http://schemas.openxmlformats.org/officeDocument/2006/relationships/tags" Target="../tags/tag64.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98.xml"/><Relationship Id="rId4" Type="http://schemas.openxmlformats.org/officeDocument/2006/relationships/tags" Target="../tags/tag97.xml"/><Relationship Id="rId3" Type="http://schemas.openxmlformats.org/officeDocument/2006/relationships/image" Target="../media/image1.jpeg"/><Relationship Id="rId2" Type="http://schemas.openxmlformats.org/officeDocument/2006/relationships/tags" Target="../tags/tag96.xml"/><Relationship Id="rId1" Type="http://schemas.openxmlformats.org/officeDocument/2006/relationships/tags" Target="../tags/tag95.xml"/></Relationships>
</file>

<file path=ppt/slides/_rels/slide11.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102.xml"/><Relationship Id="rId5" Type="http://schemas.openxmlformats.org/officeDocument/2006/relationships/image" Target="../media/image7.png"/><Relationship Id="rId4" Type="http://schemas.openxmlformats.org/officeDocument/2006/relationships/tags" Target="../tags/tag101.xml"/><Relationship Id="rId3" Type="http://schemas.openxmlformats.org/officeDocument/2006/relationships/image" Target="../media/image1.jpeg"/><Relationship Id="rId2" Type="http://schemas.openxmlformats.org/officeDocument/2006/relationships/tags" Target="../tags/tag100.xml"/><Relationship Id="rId1" Type="http://schemas.openxmlformats.org/officeDocument/2006/relationships/tags" Target="../tags/tag99.xml"/></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106.xml"/><Relationship Id="rId5" Type="http://schemas.openxmlformats.org/officeDocument/2006/relationships/image" Target="../media/image8.png"/><Relationship Id="rId4" Type="http://schemas.openxmlformats.org/officeDocument/2006/relationships/tags" Target="../tags/tag105.xml"/><Relationship Id="rId3" Type="http://schemas.openxmlformats.org/officeDocument/2006/relationships/image" Target="../media/image1.jpeg"/><Relationship Id="rId2" Type="http://schemas.openxmlformats.org/officeDocument/2006/relationships/tags" Target="../tags/tag104.xml"/><Relationship Id="rId1" Type="http://schemas.openxmlformats.org/officeDocument/2006/relationships/tags" Target="../tags/tag103.xml"/></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110.xml"/><Relationship Id="rId5" Type="http://schemas.openxmlformats.org/officeDocument/2006/relationships/image" Target="../media/image9.png"/><Relationship Id="rId4" Type="http://schemas.openxmlformats.org/officeDocument/2006/relationships/tags" Target="../tags/tag109.xml"/><Relationship Id="rId3" Type="http://schemas.openxmlformats.org/officeDocument/2006/relationships/image" Target="../media/image1.jpeg"/><Relationship Id="rId2" Type="http://schemas.openxmlformats.org/officeDocument/2006/relationships/tags" Target="../tags/tag108.xml"/><Relationship Id="rId1" Type="http://schemas.openxmlformats.org/officeDocument/2006/relationships/tags" Target="../tags/tag107.xml"/></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114.xml"/><Relationship Id="rId4" Type="http://schemas.openxmlformats.org/officeDocument/2006/relationships/tags" Target="../tags/tag113.xml"/><Relationship Id="rId3" Type="http://schemas.openxmlformats.org/officeDocument/2006/relationships/image" Target="../media/image1.jpeg"/><Relationship Id="rId2" Type="http://schemas.openxmlformats.org/officeDocument/2006/relationships/tags" Target="../tags/tag112.xml"/><Relationship Id="rId1" Type="http://schemas.openxmlformats.org/officeDocument/2006/relationships/tags" Target="../tags/tag111.xml"/></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image" Target="../media/image1.jpeg"/><Relationship Id="rId2" Type="http://schemas.openxmlformats.org/officeDocument/2006/relationships/tags" Target="../tags/tag116.xml"/><Relationship Id="rId1" Type="http://schemas.openxmlformats.org/officeDocument/2006/relationships/tags" Target="../tags/tag115.xml"/></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image" Target="../media/image1.jpeg"/><Relationship Id="rId2" Type="http://schemas.openxmlformats.org/officeDocument/2006/relationships/tags" Target="../tags/tag67.xml"/><Relationship Id="rId1" Type="http://schemas.openxmlformats.org/officeDocument/2006/relationships/tags" Target="../tags/tag66.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73.xml"/><Relationship Id="rId4" Type="http://schemas.openxmlformats.org/officeDocument/2006/relationships/tags" Target="../tags/tag72.xml"/><Relationship Id="rId3" Type="http://schemas.openxmlformats.org/officeDocument/2006/relationships/image" Target="../media/image1.jpeg"/><Relationship Id="rId2" Type="http://schemas.openxmlformats.org/officeDocument/2006/relationships/tags" Target="../tags/tag71.xml"/><Relationship Id="rId1" Type="http://schemas.openxmlformats.org/officeDocument/2006/relationships/tags" Target="../tags/tag70.xml"/></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image" Target="../media/image1.jpeg"/><Relationship Id="rId2" Type="http://schemas.openxmlformats.org/officeDocument/2006/relationships/tags" Target="../tags/tag75.xml"/><Relationship Id="rId1" Type="http://schemas.openxmlformats.org/officeDocument/2006/relationships/tags" Target="../tags/tag74.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81.xml"/><Relationship Id="rId5" Type="http://schemas.openxmlformats.org/officeDocument/2006/relationships/tags" Target="../tags/tag80.xml"/><Relationship Id="rId4" Type="http://schemas.openxmlformats.org/officeDocument/2006/relationships/image" Target="../media/image1.jpeg"/><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85.xml"/><Relationship Id="rId4" Type="http://schemas.openxmlformats.org/officeDocument/2006/relationships/tags" Target="../tags/tag84.xml"/><Relationship Id="rId3" Type="http://schemas.openxmlformats.org/officeDocument/2006/relationships/image" Target="../media/image1.jpeg"/><Relationship Id="rId2" Type="http://schemas.openxmlformats.org/officeDocument/2006/relationships/tags" Target="../tags/tag83.xml"/><Relationship Id="rId1" Type="http://schemas.openxmlformats.org/officeDocument/2006/relationships/tags" Target="../tags/tag82.xml"/></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88.xml"/><Relationship Id="rId4" Type="http://schemas.openxmlformats.org/officeDocument/2006/relationships/tags" Target="../tags/tag87.xml"/><Relationship Id="rId3" Type="http://schemas.openxmlformats.org/officeDocument/2006/relationships/image" Target="../media/image1.jpeg"/><Relationship Id="rId2" Type="http://schemas.openxmlformats.org/officeDocument/2006/relationships/tags" Target="../tags/tag86.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91.xml"/><Relationship Id="rId7" Type="http://schemas.openxmlformats.org/officeDocument/2006/relationships/image" Target="../media/image6.png"/><Relationship Id="rId6" Type="http://schemas.openxmlformats.org/officeDocument/2006/relationships/tags" Target="../tags/tag90.xml"/><Relationship Id="rId5" Type="http://schemas.openxmlformats.org/officeDocument/2006/relationships/image" Target="../media/image1.jpeg"/><Relationship Id="rId4" Type="http://schemas.openxmlformats.org/officeDocument/2006/relationships/tags" Target="../tags/tag89.xml"/><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image" Target="../media/image1.jpeg"/><Relationship Id="rId2" Type="http://schemas.openxmlformats.org/officeDocument/2006/relationships/tags" Target="../tags/tag9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1198880" y="2179320"/>
            <a:ext cx="9799320" cy="2835275"/>
          </a:xfrm>
        </p:spPr>
        <p:txBody>
          <a:bodyPr/>
          <a:p>
            <a:endParaRPr lang="zh-CN" altLang="en-US"/>
          </a:p>
          <a:p>
            <a:r>
              <a:rPr lang="zh-CN" altLang="en-US"/>
              <a:t>汇报人：杨东升</a:t>
            </a:r>
            <a:endParaRPr lang="zh-CN" altLang="en-US"/>
          </a:p>
          <a:p>
            <a:r>
              <a:rPr lang="zh-CN" altLang="en-US"/>
              <a:t>汇报时间：</a:t>
            </a:r>
            <a:r>
              <a:rPr lang="en-US" altLang="zh-CN"/>
              <a:t>2024.03.14</a:t>
            </a:r>
            <a:endParaRPr lang="en-US" altLang="zh-CN"/>
          </a:p>
          <a:p>
            <a:endParaRPr lang="en-US" altLang="zh-CN"/>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1198880" y="1890395"/>
            <a:ext cx="9799320" cy="4198620"/>
          </a:xfrm>
        </p:spPr>
        <p:txBody>
          <a:bodyPr>
            <a:normAutofit fontScale="80000"/>
          </a:bodyPr>
          <a:p>
            <a:pPr algn="l"/>
            <a:r>
              <a:rPr lang="zh-CN" altLang="en-US"/>
              <a:t>使用SoundSpaces，Matterport模拟环境</a:t>
            </a:r>
            <a:endParaRPr lang="zh-CN" altLang="en-US"/>
          </a:p>
          <a:p>
            <a:pPr algn="l"/>
            <a:r>
              <a:rPr lang="zh-CN" altLang="en-US"/>
              <a:t>评估导航指标：</a:t>
            </a:r>
            <a:endParaRPr lang="zh-CN" altLang="en-US"/>
          </a:p>
          <a:p>
            <a:pPr algn="l"/>
            <a:r>
              <a:rPr lang="zh-CN" altLang="en-US"/>
              <a:t>1）success rate：成功的episodes的比例；</a:t>
            </a:r>
            <a:endParaRPr lang="zh-CN" altLang="en-US"/>
          </a:p>
          <a:p>
            <a:pPr algn="l"/>
            <a:r>
              <a:rPr lang="zh-CN" altLang="en-US"/>
              <a:t>2）通过反向路径长度加权的成功（SPL）：通过遵守最短路径来衡量成功的标准度量；</a:t>
            </a:r>
            <a:endParaRPr lang="zh-CN" altLang="en-US"/>
          </a:p>
          <a:p>
            <a:pPr algn="l"/>
            <a:r>
              <a:rPr lang="zh-CN" altLang="en-US"/>
              <a:t>3）通过动作的相反次数加权成功（SNA）[12]：这通过计算动作数而不是路径长度来惩罚碰撞和原地旋转；</a:t>
            </a:r>
            <a:endParaRPr lang="zh-CN" altLang="en-US"/>
          </a:p>
          <a:p>
            <a:pPr algn="l"/>
            <a:r>
              <a:rPr lang="zh-CN" altLang="en-US"/>
              <a:t>4）平均距目标距离（DTG）：episodes 结束时代理距目标的距离；</a:t>
            </a:r>
            <a:endParaRPr lang="zh-CN" altLang="en-US"/>
          </a:p>
          <a:p>
            <a:pPr algn="l"/>
            <a:r>
              <a:rPr lang="zh-CN" altLang="en-US"/>
              <a:t>5）静默成功（SWS）：当代理在声学事件结束后达到目标时，成功事件的分数。</a:t>
            </a:r>
            <a:endParaRPr lang="zh-CN" altLang="en-US"/>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59055" y="1066800"/>
            <a:ext cx="3809365" cy="520700"/>
          </a:xfrm>
          <a:prstGeom prst="rect">
            <a:avLst/>
          </a:prstGeom>
          <a:noFill/>
        </p:spPr>
        <p:txBody>
          <a:bodyPr wrap="square" rtlCol="0">
            <a:noAutofit/>
          </a:bodyPr>
          <a:p>
            <a:pPr algn="ctr"/>
            <a:r>
              <a:rPr lang="zh-CN" altLang="en-US" sz="3200"/>
              <a:t>实验设置</a:t>
            </a:r>
            <a:endParaRPr lang="zh-CN" altLang="en-US" sz="3200"/>
          </a:p>
          <a:p>
            <a:pPr algn="ctr"/>
            <a:endParaRPr lang="zh-CN" altLang="en-US" sz="3200"/>
          </a:p>
        </p:txBody>
      </p:sp>
    </p:spTree>
    <p:custDataLst>
      <p:tags r:id="rId5"/>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1543685" y="4348480"/>
            <a:ext cx="9454515" cy="1740535"/>
          </a:xfrm>
        </p:spPr>
        <p:txBody>
          <a:bodyPr>
            <a:normAutofit lnSpcReduction="20000"/>
          </a:bodyPr>
          <a:p>
            <a:pPr algn="l"/>
            <a:endParaRPr lang="zh-CN" altLang="en-US"/>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59055" y="1066800"/>
            <a:ext cx="3809365" cy="520700"/>
          </a:xfrm>
          <a:prstGeom prst="rect">
            <a:avLst/>
          </a:prstGeom>
          <a:noFill/>
        </p:spPr>
        <p:txBody>
          <a:bodyPr wrap="square" rtlCol="0">
            <a:noAutofit/>
          </a:bodyPr>
          <a:p>
            <a:pPr algn="ctr"/>
            <a:r>
              <a:rPr lang="zh-CN" altLang="en-US" sz="3200"/>
              <a:t>定量比较</a:t>
            </a:r>
            <a:endParaRPr lang="zh-CN" altLang="en-US" sz="3200"/>
          </a:p>
          <a:p>
            <a:pPr algn="ctr"/>
            <a:endParaRPr lang="zh-CN" altLang="en-US" sz="3200"/>
          </a:p>
        </p:txBody>
      </p:sp>
      <p:sp>
        <p:nvSpPr>
          <p:cNvPr id="6" name="文本框 5"/>
          <p:cNvSpPr txBox="1"/>
          <p:nvPr/>
        </p:nvSpPr>
        <p:spPr>
          <a:xfrm>
            <a:off x="278765" y="6558915"/>
            <a:ext cx="11420475" cy="245110"/>
          </a:xfrm>
          <a:prstGeom prst="rect">
            <a:avLst/>
          </a:prstGeom>
          <a:noFill/>
        </p:spPr>
        <p:txBody>
          <a:bodyPr wrap="square" rtlCol="0">
            <a:spAutoFit/>
          </a:bodyPr>
          <a:p>
            <a:pPr algn="l"/>
            <a:r>
              <a:rPr lang="en-US" altLang="zh-CN" sz="1000">
                <a:sym typeface="+mn-ea"/>
              </a:rPr>
              <a:t>Semantic Audio-Visual Navigation cvpr-2021</a:t>
            </a:r>
            <a:endParaRPr lang="en-US" altLang="zh-CN" sz="1000"/>
          </a:p>
        </p:txBody>
      </p:sp>
      <p:pic>
        <p:nvPicPr>
          <p:cNvPr id="102" name="图片 101"/>
          <p:cNvPicPr/>
          <p:nvPr/>
        </p:nvPicPr>
        <p:blipFill>
          <a:blip r:embed="rId5"/>
          <a:stretch>
            <a:fillRect/>
          </a:stretch>
        </p:blipFill>
        <p:spPr>
          <a:xfrm>
            <a:off x="902335" y="1786890"/>
            <a:ext cx="9914255" cy="2448560"/>
          </a:xfrm>
          <a:prstGeom prst="rect">
            <a:avLst/>
          </a:prstGeom>
          <a:noFill/>
          <a:ln w="9525">
            <a:noFill/>
          </a:ln>
        </p:spPr>
      </p:pic>
    </p:spTree>
    <p:custDataLst>
      <p:tags r:id="rId6"/>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1543685" y="4348480"/>
            <a:ext cx="9454515" cy="1740535"/>
          </a:xfrm>
        </p:spPr>
        <p:txBody>
          <a:bodyPr>
            <a:normAutofit lnSpcReduction="20000"/>
          </a:bodyPr>
          <a:p>
            <a:pPr algn="l"/>
            <a:r>
              <a:rPr lang="zh-CN" altLang="en-US"/>
              <a:t>在存在未听见干扰音的情况下，未听见声音的导航性能。</a:t>
            </a:r>
            <a:endParaRPr lang="zh-CN" altLang="en-US"/>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59055" y="1066800"/>
            <a:ext cx="3809365" cy="520700"/>
          </a:xfrm>
          <a:prstGeom prst="rect">
            <a:avLst/>
          </a:prstGeom>
          <a:noFill/>
        </p:spPr>
        <p:txBody>
          <a:bodyPr wrap="square" rtlCol="0">
            <a:noAutofit/>
          </a:bodyPr>
          <a:p>
            <a:pPr algn="ctr"/>
            <a:r>
              <a:rPr lang="zh-CN" altLang="en-US" sz="3200"/>
              <a:t>定量比较</a:t>
            </a:r>
            <a:endParaRPr lang="zh-CN" altLang="en-US" sz="3200"/>
          </a:p>
          <a:p>
            <a:pPr algn="ctr"/>
            <a:endParaRPr lang="zh-CN" altLang="en-US" sz="3200"/>
          </a:p>
        </p:txBody>
      </p:sp>
      <p:sp>
        <p:nvSpPr>
          <p:cNvPr id="7" name="文本框 6"/>
          <p:cNvSpPr txBox="1"/>
          <p:nvPr/>
        </p:nvSpPr>
        <p:spPr>
          <a:xfrm>
            <a:off x="278765" y="6538595"/>
            <a:ext cx="11420475" cy="245110"/>
          </a:xfrm>
          <a:prstGeom prst="rect">
            <a:avLst/>
          </a:prstGeom>
          <a:noFill/>
        </p:spPr>
        <p:txBody>
          <a:bodyPr wrap="square" rtlCol="0">
            <a:spAutoFit/>
          </a:bodyPr>
          <a:p>
            <a:pPr algn="l"/>
            <a:r>
              <a:rPr lang="en-US" altLang="zh-CN" sz="1000">
                <a:sym typeface="+mn-ea"/>
              </a:rPr>
              <a:t>Semantic Audio-Visual Navigation cvpr-2021</a:t>
            </a:r>
            <a:endParaRPr lang="en-US" altLang="zh-CN" sz="1000"/>
          </a:p>
        </p:txBody>
      </p:sp>
      <p:pic>
        <p:nvPicPr>
          <p:cNvPr id="103" name="图片 102"/>
          <p:cNvPicPr/>
          <p:nvPr/>
        </p:nvPicPr>
        <p:blipFill>
          <a:blip r:embed="rId5"/>
          <a:stretch>
            <a:fillRect/>
          </a:stretch>
        </p:blipFill>
        <p:spPr>
          <a:xfrm>
            <a:off x="1308100" y="1806575"/>
            <a:ext cx="9690735" cy="2092325"/>
          </a:xfrm>
          <a:prstGeom prst="rect">
            <a:avLst/>
          </a:prstGeom>
          <a:noFill/>
          <a:ln w="9525">
            <a:noFill/>
          </a:ln>
        </p:spPr>
      </p:pic>
    </p:spTree>
    <p:custDataLst>
      <p:tags r:id="rId6"/>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4756785" y="1221740"/>
            <a:ext cx="3248025" cy="289560"/>
          </a:xfrm>
        </p:spPr>
        <p:txBody>
          <a:bodyPr>
            <a:normAutofit fontScale="40000"/>
          </a:bodyPr>
          <a:p>
            <a:pPr algn="l"/>
            <a:r>
              <a:rPr lang="en-US" altLang="zh-CN"/>
              <a:t>L</a:t>
            </a:r>
            <a:r>
              <a:rPr lang="zh-CN" altLang="en-US"/>
              <a:t>（位置预测器）</a:t>
            </a:r>
            <a:r>
              <a:rPr lang="en-US" altLang="zh-CN"/>
              <a:t>C</a:t>
            </a:r>
            <a:r>
              <a:rPr lang="zh-CN" altLang="en-US"/>
              <a:t>（音频分类器）</a:t>
            </a:r>
            <a:endParaRPr lang="zh-CN" altLang="en-US"/>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59055" y="1066800"/>
            <a:ext cx="3809365" cy="520700"/>
          </a:xfrm>
          <a:prstGeom prst="rect">
            <a:avLst/>
          </a:prstGeom>
          <a:noFill/>
        </p:spPr>
        <p:txBody>
          <a:bodyPr wrap="square" rtlCol="0">
            <a:noAutofit/>
          </a:bodyPr>
          <a:p>
            <a:pPr algn="ctr"/>
            <a:r>
              <a:rPr lang="zh-CN" altLang="en-US" sz="3200"/>
              <a:t>消融研究</a:t>
            </a:r>
            <a:endParaRPr lang="zh-CN" altLang="en-US" sz="3200"/>
          </a:p>
          <a:p>
            <a:pPr algn="ctr"/>
            <a:endParaRPr lang="zh-CN" altLang="en-US" sz="3200"/>
          </a:p>
        </p:txBody>
      </p:sp>
      <p:sp>
        <p:nvSpPr>
          <p:cNvPr id="7" name="文本框 6"/>
          <p:cNvSpPr txBox="1"/>
          <p:nvPr/>
        </p:nvSpPr>
        <p:spPr>
          <a:xfrm>
            <a:off x="278765" y="6558915"/>
            <a:ext cx="11420475" cy="245110"/>
          </a:xfrm>
          <a:prstGeom prst="rect">
            <a:avLst/>
          </a:prstGeom>
          <a:noFill/>
        </p:spPr>
        <p:txBody>
          <a:bodyPr wrap="square" rtlCol="0">
            <a:spAutoFit/>
          </a:bodyPr>
          <a:p>
            <a:r>
              <a:rPr lang="en-US" altLang="zh-CN" sz="1000">
                <a:sym typeface="+mn-ea"/>
              </a:rPr>
              <a:t>Learning Semantic-Agnostic and Spatial-Aware Representation for Generalizable Visual-Audio Navigation  </a:t>
            </a:r>
            <a:r>
              <a:rPr lang="en-US" altLang="zh-CN" sz="1000"/>
              <a:t>RA-L.2023</a:t>
            </a:r>
            <a:endParaRPr lang="en-US" altLang="zh-CN" sz="1000"/>
          </a:p>
        </p:txBody>
      </p:sp>
      <p:pic>
        <p:nvPicPr>
          <p:cNvPr id="104" name="图片 103"/>
          <p:cNvPicPr/>
          <p:nvPr/>
        </p:nvPicPr>
        <p:blipFill>
          <a:blip r:embed="rId5"/>
          <a:stretch>
            <a:fillRect/>
          </a:stretch>
        </p:blipFill>
        <p:spPr>
          <a:xfrm>
            <a:off x="683260" y="2014220"/>
            <a:ext cx="9816465" cy="2284730"/>
          </a:xfrm>
          <a:prstGeom prst="rect">
            <a:avLst/>
          </a:prstGeom>
          <a:noFill/>
          <a:ln w="9525">
            <a:noFill/>
          </a:ln>
        </p:spPr>
      </p:pic>
      <p:sp>
        <p:nvSpPr>
          <p:cNvPr id="5" name="文本框 4"/>
          <p:cNvSpPr txBox="1"/>
          <p:nvPr/>
        </p:nvSpPr>
        <p:spPr>
          <a:xfrm>
            <a:off x="808355" y="4470400"/>
            <a:ext cx="9465310" cy="1781810"/>
          </a:xfrm>
          <a:prstGeom prst="rect">
            <a:avLst/>
          </a:prstGeom>
          <a:noFill/>
        </p:spPr>
        <p:txBody>
          <a:bodyPr wrap="square" rtlCol="0">
            <a:noAutofit/>
          </a:bodyPr>
          <a:p>
            <a:pPr algn="l"/>
            <a:r>
              <a:rPr lang="zh-CN" altLang="en-US">
                <a:sym typeface="+mn-ea"/>
              </a:rPr>
              <a:t>1）success rate：成功的episodes的比例；</a:t>
            </a:r>
            <a:endParaRPr lang="zh-CN" altLang="en-US"/>
          </a:p>
          <a:p>
            <a:pPr algn="l"/>
            <a:r>
              <a:rPr lang="zh-CN" altLang="en-US">
                <a:sym typeface="+mn-ea"/>
              </a:rPr>
              <a:t>2）通过反向路径长度加权的成功（SPL）：通过遵守最短路径来衡量成功的标准度量；</a:t>
            </a:r>
            <a:endParaRPr lang="zh-CN" altLang="en-US"/>
          </a:p>
          <a:p>
            <a:pPr algn="l"/>
            <a:r>
              <a:rPr lang="zh-CN" altLang="en-US">
                <a:sym typeface="+mn-ea"/>
              </a:rPr>
              <a:t>3）通过动作的相反次数加权成功（SNA）：这通过计算动作数而不是路径长度来惩罚碰撞和原地旋转；</a:t>
            </a:r>
            <a:endParaRPr lang="zh-CN" altLang="en-US"/>
          </a:p>
          <a:p>
            <a:pPr algn="l"/>
            <a:r>
              <a:rPr lang="zh-CN" altLang="en-US">
                <a:sym typeface="+mn-ea"/>
              </a:rPr>
              <a:t>4）平均距目标距离（DTG）：episodes 结束时代理距目标的距离；</a:t>
            </a:r>
            <a:endParaRPr lang="zh-CN" altLang="en-US"/>
          </a:p>
          <a:p>
            <a:pPr algn="l"/>
            <a:r>
              <a:rPr lang="zh-CN" altLang="en-US">
                <a:sym typeface="+mn-ea"/>
              </a:rPr>
              <a:t>5）静默成功（SWS）：当代理在声学事件结束后达到目标时，成功事件的分数。</a:t>
            </a:r>
            <a:endParaRPr lang="zh-CN" altLang="en-US"/>
          </a:p>
        </p:txBody>
      </p:sp>
    </p:spTree>
    <p:custDataLst>
      <p:tags r:id="rId6"/>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167640" y="1924050"/>
            <a:ext cx="10813415" cy="3300730"/>
          </a:xfrm>
        </p:spPr>
        <p:txBody>
          <a:bodyPr>
            <a:normAutofit lnSpcReduction="20000"/>
          </a:bodyPr>
          <a:p>
            <a:pPr algn="l"/>
            <a:r>
              <a:rPr lang="zh-CN" altLang="en-US"/>
              <a:t>本文介绍了在复杂的三维环境中的语义视听导航任务。为了支持这项任务，扩展了现有的音频模拟平台，以提供语义基础的对象声音。引入了一个基于</a:t>
            </a:r>
            <a:r>
              <a:rPr lang="en-US" altLang="zh-CN"/>
              <a:t>transformer</a:t>
            </a:r>
            <a:r>
              <a:rPr lang="zh-CN" altLang="en-US"/>
              <a:t>的模型，它学习预测目标描述符，同时捕获目标的空间和语义属性。通过编码基于这个目标描述符条件的观察结果，模型学习了将声学事件与视觉观察结果联系起来。证明了此方法优于现有的最先进的模型。</a:t>
            </a:r>
            <a:endParaRPr lang="zh-CN" altLang="en-US"/>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167640" y="1066800"/>
            <a:ext cx="3809365" cy="520700"/>
          </a:xfrm>
          <a:prstGeom prst="rect">
            <a:avLst/>
          </a:prstGeom>
          <a:noFill/>
        </p:spPr>
        <p:txBody>
          <a:bodyPr wrap="square" rtlCol="0">
            <a:noAutofit/>
          </a:bodyPr>
          <a:p>
            <a:pPr algn="ctr"/>
            <a:r>
              <a:rPr lang="zh-CN" altLang="en-US" sz="3200"/>
              <a:t>结论</a:t>
            </a:r>
            <a:endParaRPr lang="en-US" altLang="zh-CN" sz="3200"/>
          </a:p>
          <a:p>
            <a:pPr algn="ctr"/>
            <a:endParaRPr lang="en-US" altLang="zh-CN" sz="3200"/>
          </a:p>
        </p:txBody>
      </p:sp>
      <p:sp>
        <p:nvSpPr>
          <p:cNvPr id="6" name="文本框 5"/>
          <p:cNvSpPr txBox="1"/>
          <p:nvPr/>
        </p:nvSpPr>
        <p:spPr>
          <a:xfrm>
            <a:off x="445135" y="6546850"/>
            <a:ext cx="11725910" cy="311150"/>
          </a:xfrm>
          <a:prstGeom prst="rect">
            <a:avLst/>
          </a:prstGeom>
          <a:noFill/>
        </p:spPr>
        <p:txBody>
          <a:bodyPr wrap="square" rtlCol="0">
            <a:noAutofit/>
          </a:bodyPr>
          <a:p>
            <a:endParaRPr lang="en-US" altLang="zh-CN" sz="900">
              <a:sym typeface="+mn-ea"/>
            </a:endParaRPr>
          </a:p>
        </p:txBody>
      </p:sp>
    </p:spTree>
    <p:custDataLst>
      <p:tags r:id="rId5"/>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290830" y="1523365"/>
            <a:ext cx="11256010" cy="4846320"/>
          </a:xfrm>
        </p:spPr>
        <p:txBody>
          <a:bodyPr>
            <a:noAutofit/>
          </a:bodyPr>
          <a:p>
            <a:pPr algn="l"/>
            <a:r>
              <a:rPr lang="zh-CN" altLang="en-US" sz="6600" i="1">
                <a:ln w="22225">
                  <a:solidFill>
                    <a:schemeClr val="accent2"/>
                  </a:solidFill>
                  <a:prstDash val="solid"/>
                </a:ln>
                <a:solidFill>
                  <a:schemeClr val="accent2">
                    <a:lumMod val="40000"/>
                    <a:lumOff val="60000"/>
                  </a:schemeClr>
                </a:solidFill>
                <a:effectLst/>
              </a:rPr>
              <a:t>汇报完毕</a:t>
            </a:r>
            <a:endParaRPr lang="zh-CN" altLang="en-US" sz="6600" i="1">
              <a:ln w="22225">
                <a:solidFill>
                  <a:schemeClr val="accent2"/>
                </a:solidFill>
                <a:prstDash val="solid"/>
              </a:ln>
              <a:solidFill>
                <a:schemeClr val="accent2">
                  <a:lumMod val="40000"/>
                  <a:lumOff val="60000"/>
                </a:schemeClr>
              </a:solidFill>
              <a:effectLst/>
            </a:endParaRPr>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445135" y="1009650"/>
            <a:ext cx="2486660" cy="621030"/>
          </a:xfrm>
          <a:prstGeom prst="rect">
            <a:avLst/>
          </a:prstGeom>
          <a:noFill/>
        </p:spPr>
        <p:txBody>
          <a:bodyPr wrap="square" rtlCol="0">
            <a:noAutofit/>
          </a:bodyPr>
          <a:p>
            <a:pPr algn="ctr"/>
            <a:endParaRPr lang="zh-CN" altLang="en-US" sz="3200"/>
          </a:p>
        </p:txBody>
      </p:sp>
      <p:sp>
        <p:nvSpPr>
          <p:cNvPr id="6" name="文本框 5"/>
          <p:cNvSpPr txBox="1"/>
          <p:nvPr/>
        </p:nvSpPr>
        <p:spPr>
          <a:xfrm>
            <a:off x="290830" y="6546215"/>
            <a:ext cx="11725910" cy="351790"/>
          </a:xfrm>
          <a:prstGeom prst="rect">
            <a:avLst/>
          </a:prstGeom>
          <a:noFill/>
        </p:spPr>
        <p:txBody>
          <a:bodyPr wrap="square" rtlCol="0">
            <a:noAutofit/>
          </a:bodyPr>
          <a:p>
            <a:endParaRPr lang="en-US" altLang="zh-CN" sz="1200">
              <a:sym typeface="+mn-ea"/>
            </a:endParaRPr>
          </a:p>
        </p:txBody>
      </p:sp>
      <p:sp>
        <p:nvSpPr>
          <p:cNvPr id="5" name="矩形 4"/>
          <p:cNvSpPr/>
          <p:nvPr/>
        </p:nvSpPr>
        <p:spPr>
          <a:xfrm>
            <a:off x="4175760" y="3429635"/>
            <a:ext cx="5588635" cy="1483360"/>
          </a:xfrm>
          <a:prstGeom prst="rect">
            <a:avLst/>
          </a:prstGeom>
          <a:noFill/>
          <a:ln>
            <a:noFill/>
          </a:ln>
        </p:spPr>
        <p:txBody>
          <a:bodyPr wrap="none" rtlCol="0" anchor="t">
            <a:noAutofit/>
          </a:bodyPr>
          <a:p>
            <a:pPr algn="ctr"/>
            <a:r>
              <a:rPr lang="zh-CN" altLang="en-US" sz="7200" b="1" i="1">
                <a:ln w="6600">
                  <a:solidFill>
                    <a:schemeClr val="accent2"/>
                  </a:solidFill>
                  <a:prstDash val="solid"/>
                </a:ln>
                <a:solidFill>
                  <a:srgbClr val="FFFFFF"/>
                </a:solidFill>
                <a:effectLst>
                  <a:outerShdw dist="38100" dir="2700000" algn="tl" rotWithShape="0">
                    <a:schemeClr val="accent2"/>
                  </a:outerShdw>
                </a:effectLst>
              </a:rPr>
              <a:t>感谢聆听</a:t>
            </a:r>
            <a:endParaRPr lang="zh-CN" altLang="en-US" sz="7200" b="1" i="1">
              <a:ln w="6600">
                <a:solidFill>
                  <a:schemeClr val="accent2"/>
                </a:solidFill>
                <a:prstDash val="solid"/>
              </a:ln>
              <a:solidFill>
                <a:srgbClr val="FFFFFF"/>
              </a:solidFill>
              <a:effectLst>
                <a:outerShdw dist="38100" dir="2700000" algn="tl" rotWithShape="0">
                  <a:schemeClr val="accent2"/>
                </a:outerShdw>
              </a:effectLst>
            </a:endParaRPr>
          </a:p>
        </p:txBody>
      </p:sp>
    </p:spTree>
    <p:custDataLst>
      <p:tags r:id="rId5"/>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1198880" y="2179320"/>
            <a:ext cx="9655810" cy="1829435"/>
          </a:xfrm>
        </p:spPr>
        <p:txBody>
          <a:bodyPr>
            <a:normAutofit/>
          </a:bodyPr>
          <a:p>
            <a:pPr algn="ctr"/>
            <a:r>
              <a:rPr lang="en-US" altLang="zh-CN" sz="3200"/>
              <a:t>Semantic Audio-Visual Navigation</a:t>
            </a:r>
            <a:endParaRPr lang="en-US" altLang="zh-CN" sz="3200"/>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59055" y="1066800"/>
            <a:ext cx="2562225" cy="520700"/>
          </a:xfrm>
          <a:prstGeom prst="rect">
            <a:avLst/>
          </a:prstGeom>
          <a:noFill/>
        </p:spPr>
        <p:txBody>
          <a:bodyPr wrap="square" rtlCol="0">
            <a:noAutofit/>
          </a:bodyPr>
          <a:p>
            <a:r>
              <a:rPr lang="zh-CN" altLang="en-US" sz="3200"/>
              <a:t>论文题目</a:t>
            </a:r>
            <a:endParaRPr lang="zh-CN" altLang="en-US" sz="3200"/>
          </a:p>
        </p:txBody>
      </p:sp>
      <p:sp>
        <p:nvSpPr>
          <p:cNvPr id="5" name="文本框 4"/>
          <p:cNvSpPr txBox="1"/>
          <p:nvPr/>
        </p:nvSpPr>
        <p:spPr>
          <a:xfrm>
            <a:off x="802005" y="4008755"/>
            <a:ext cx="9759950" cy="1076960"/>
          </a:xfrm>
          <a:prstGeom prst="rect">
            <a:avLst/>
          </a:prstGeom>
          <a:noFill/>
        </p:spPr>
        <p:txBody>
          <a:bodyPr wrap="square" rtlCol="0">
            <a:noAutofit/>
          </a:bodyPr>
          <a:p>
            <a:pPr algn="ctr"/>
            <a:r>
              <a:t>Changan Chen</a:t>
            </a:r>
            <a:r>
              <a:rPr lang="en-US"/>
              <a:t>  </a:t>
            </a:r>
            <a:r>
              <a:t> Ziad Al-Halah</a:t>
            </a:r>
            <a:r>
              <a:rPr lang="en-US"/>
              <a:t> </a:t>
            </a:r>
            <a:r>
              <a:t>Kristen Grauman</a:t>
            </a:r>
          </a:p>
          <a:p>
            <a:pPr algn="ctr"/>
            <a:r>
              <a:t>UT Austin </a:t>
            </a:r>
            <a:r>
              <a:rPr lang="en-US"/>
              <a:t> </a:t>
            </a:r>
            <a:r>
              <a:t>Facebook AI Research</a:t>
            </a:r>
          </a:p>
        </p:txBody>
      </p:sp>
    </p:spTree>
    <p:custDataLst>
      <p:tags r:id="rId5"/>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1198880" y="2179320"/>
            <a:ext cx="9799320" cy="3909695"/>
          </a:xfrm>
        </p:spPr>
        <p:txBody>
          <a:bodyPr>
            <a:normAutofit lnSpcReduction="20000"/>
          </a:bodyPr>
          <a:p>
            <a:pPr algn="l"/>
            <a:r>
              <a:rPr lang="zh-CN">
                <a:sym typeface="+mn-ea"/>
              </a:rPr>
              <a:t>本文提出了语义视听导航（</a:t>
            </a:r>
            <a:r>
              <a:rPr lang="en-US" altLang="zh-CN">
                <a:sym typeface="+mn-ea"/>
              </a:rPr>
              <a:t>savi</a:t>
            </a:r>
            <a:r>
              <a:rPr lang="zh-CN">
                <a:sym typeface="+mn-ea"/>
              </a:rPr>
              <a:t>），用来解决声学事件为零星或者持续时间短的语义一致的声音定位，以导航到发声对象位置。本文提出了一个基于</a:t>
            </a:r>
            <a:r>
              <a:rPr lang="en-US" altLang="zh-CN">
                <a:sym typeface="+mn-ea"/>
              </a:rPr>
              <a:t>transformer</a:t>
            </a:r>
            <a:r>
              <a:rPr lang="zh-CN" altLang="en-US">
                <a:sym typeface="+mn-ea"/>
              </a:rPr>
              <a:t>的模型解决这个</a:t>
            </a:r>
            <a:r>
              <a:rPr lang="en-US" altLang="zh-CN">
                <a:sym typeface="+mn-ea"/>
              </a:rPr>
              <a:t>savi</a:t>
            </a:r>
            <a:r>
              <a:rPr lang="zh-CN" altLang="en-US">
                <a:sym typeface="+mn-ea"/>
              </a:rPr>
              <a:t>，结合一个推断的目标描述符。本方法通过学习关联语义，声学和视觉线索来解决视听导航。</a:t>
            </a:r>
            <a:endParaRPr lang="en-US" altLang="zh-CN">
              <a:sym typeface="+mn-ea"/>
            </a:endParaRPr>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59055" y="1066800"/>
            <a:ext cx="3809365" cy="520700"/>
          </a:xfrm>
          <a:prstGeom prst="rect">
            <a:avLst/>
          </a:prstGeom>
          <a:noFill/>
        </p:spPr>
        <p:txBody>
          <a:bodyPr wrap="square" rtlCol="0">
            <a:noAutofit/>
          </a:bodyPr>
          <a:p>
            <a:pPr algn="ctr"/>
            <a:r>
              <a:rPr lang="zh-CN" altLang="en-US" sz="3200"/>
              <a:t>主要内容</a:t>
            </a:r>
            <a:endParaRPr lang="zh-CN" altLang="en-US" sz="3200"/>
          </a:p>
        </p:txBody>
      </p:sp>
    </p:spTree>
    <p:custDataLst>
      <p:tags r:id="rId5"/>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1198880" y="1890395"/>
            <a:ext cx="9799320" cy="4198620"/>
          </a:xfrm>
        </p:spPr>
        <p:txBody>
          <a:bodyPr>
            <a:normAutofit lnSpcReduction="10000"/>
          </a:bodyPr>
          <a:p>
            <a:pPr algn="l"/>
            <a:r>
              <a:rPr lang="zh-CN" altLang="en-US"/>
              <a:t>为了解决语义AudioGoal，引入了一个深度强化学习模型，学习对象外观和声音之间的关联。开发了一个目标描述符模块，该模块允许代理在看到目标对象之前根据接收到的声学线索假设目标属性(即位置和对象类别)。再加上一个transformer，它学习注意其记忆中先前的视觉和声学观察——以预测的目标描述符为条件——来导航到音频源。模型在处理目标发出的短声信号时具有很强的鲁棒性，同时具有在存在环境噪声(干扰音)的情况下可以保持良好的性能。</a:t>
            </a:r>
            <a:endParaRPr lang="zh-CN" altLang="en-US"/>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59055" y="1066800"/>
            <a:ext cx="3809365" cy="520700"/>
          </a:xfrm>
          <a:prstGeom prst="rect">
            <a:avLst/>
          </a:prstGeom>
          <a:noFill/>
        </p:spPr>
        <p:txBody>
          <a:bodyPr wrap="square" rtlCol="0">
            <a:noAutofit/>
          </a:bodyPr>
          <a:p>
            <a:pPr algn="ctr"/>
            <a:r>
              <a:rPr lang="zh-CN" altLang="en-US" sz="3200"/>
              <a:t>主要贡献</a:t>
            </a:r>
            <a:endParaRPr lang="zh-CN" altLang="en-US" sz="3200"/>
          </a:p>
        </p:txBody>
      </p:sp>
    </p:spTree>
    <p:custDataLst>
      <p:tags r:id="rId5"/>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829945" y="1242695"/>
            <a:ext cx="7512685" cy="4371975"/>
          </a:xfrm>
          <a:prstGeom prst="rect">
            <a:avLst/>
          </a:prstGeom>
        </p:spPr>
      </p:pic>
      <p:sp>
        <p:nvSpPr>
          <p:cNvPr id="3" name="副标题 2"/>
          <p:cNvSpPr>
            <a:spLocks noGrp="1"/>
          </p:cNvSpPr>
          <p:nvPr>
            <p:ph type="subTitle" idx="1"/>
            <p:custDataLst>
              <p:tags r:id="rId2"/>
            </p:custDataLst>
          </p:nvPr>
        </p:nvSpPr>
        <p:spPr>
          <a:xfrm>
            <a:off x="8476615" y="1890395"/>
            <a:ext cx="2521585" cy="3723640"/>
          </a:xfrm>
        </p:spPr>
        <p:txBody>
          <a:bodyPr>
            <a:normAutofit lnSpcReduction="10000"/>
          </a:bodyPr>
          <a:p>
            <a:pPr algn="l"/>
            <a:r>
              <a:rPr lang="zh-CN" altLang="en-US"/>
              <a:t>在声音持续短的情况下，代理通过将声音与视觉对象联系起来，同时利用对象的语义先验来推断对象可能在场景的位置。</a:t>
            </a:r>
            <a:endParaRPr lang="zh-CN" altLang="en-US"/>
          </a:p>
        </p:txBody>
      </p:sp>
      <p:pic>
        <p:nvPicPr>
          <p:cNvPr id="4" name="图片 3"/>
          <p:cNvPicPr>
            <a:picLocks noChangeAspect="1"/>
          </p:cNvPicPr>
          <p:nvPr>
            <p:custDataLst>
              <p:tags r:id="rId3"/>
            </p:custDataLst>
          </p:nvPr>
        </p:nvPicPr>
        <p:blipFill rotWithShape="1">
          <a:blip r:embed="rId4">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5"/>
            </p:custDataLst>
          </p:nvPr>
        </p:nvSpPr>
        <p:spPr>
          <a:xfrm>
            <a:off x="59055" y="1066800"/>
            <a:ext cx="3809365" cy="520700"/>
          </a:xfrm>
          <a:prstGeom prst="rect">
            <a:avLst/>
          </a:prstGeom>
          <a:noFill/>
        </p:spPr>
        <p:txBody>
          <a:bodyPr wrap="square" rtlCol="0">
            <a:noAutofit/>
          </a:bodyPr>
          <a:p>
            <a:pPr algn="ctr"/>
            <a:r>
              <a:rPr lang="zh-CN" altLang="en-US" sz="3200"/>
              <a:t>代理演示</a:t>
            </a:r>
            <a:endParaRPr lang="zh-CN" altLang="en-US" sz="3200"/>
          </a:p>
        </p:txBody>
      </p:sp>
      <p:sp>
        <p:nvSpPr>
          <p:cNvPr id="7" name="文本框 6"/>
          <p:cNvSpPr txBox="1"/>
          <p:nvPr/>
        </p:nvSpPr>
        <p:spPr>
          <a:xfrm>
            <a:off x="181610" y="6496685"/>
            <a:ext cx="10816590" cy="371475"/>
          </a:xfrm>
          <a:prstGeom prst="rect">
            <a:avLst/>
          </a:prstGeom>
          <a:noFill/>
        </p:spPr>
        <p:txBody>
          <a:bodyPr wrap="square" rtlCol="0">
            <a:noAutofit/>
          </a:bodyPr>
          <a:p>
            <a:pPr algn="l"/>
            <a:r>
              <a:rPr lang="en-US" altLang="zh-CN" sz="1200">
                <a:sym typeface="+mn-ea"/>
              </a:rPr>
              <a:t>Semantic Audio-Visual Navigation cvpr-2021</a:t>
            </a:r>
            <a:endParaRPr lang="zh-CN" altLang="en-US" sz="1200"/>
          </a:p>
        </p:txBody>
      </p:sp>
    </p:spTree>
    <p:custDataLst>
      <p:tags r:id="rId6"/>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rot="10800000" flipV="1">
            <a:off x="124460" y="1730375"/>
            <a:ext cx="11835765" cy="4519930"/>
          </a:xfrm>
        </p:spPr>
        <p:txBody>
          <a:bodyPr>
            <a:normAutofit/>
          </a:bodyPr>
          <a:p>
            <a:pPr algn="l"/>
            <a:r>
              <a:rPr lang="zh-CN" altLang="en-US"/>
              <a:t>提出了一种新的语义视听导航任务模型SAVi。SAVi使用持久多模态存储器(multimodal memory)和transformer模型，模型可以直接关注与当前步骤有不同时间距离的观测(observations)，以有效定位目标。本方法由三个主要部分组成</a:t>
            </a:r>
            <a:endParaRPr lang="zh-CN" altLang="en-US"/>
          </a:p>
          <a:p>
            <a:pPr algn="l"/>
            <a:r>
              <a:rPr lang="en-US" altLang="zh-CN"/>
              <a:t>1.</a:t>
            </a:r>
            <a:r>
              <a:rPr lang="zh-CN" altLang="en-US"/>
              <a:t>观察编码器(Observation Encoder)，将代理在每个步骤接收到的以自我为中心的视觉和声学观察映射到嵌入空间；</a:t>
            </a:r>
            <a:endParaRPr lang="zh-CN" altLang="en-US"/>
          </a:p>
          <a:p>
            <a:pPr algn="l"/>
            <a:r>
              <a:rPr lang="en-US" altLang="zh-CN"/>
              <a:t>2.</a:t>
            </a:r>
            <a:r>
              <a:rPr lang="zh-CN" altLang="en-US"/>
              <a:t>目标描述符网络(Goal Descriptor Network)，其基于所述编码的观测值产生目标描述符；</a:t>
            </a:r>
            <a:endParaRPr lang="zh-CN" altLang="en-US"/>
          </a:p>
          <a:p>
            <a:pPr algn="l"/>
            <a:r>
              <a:rPr lang="en-US" altLang="zh-CN"/>
              <a:t>3.</a:t>
            </a:r>
            <a:r>
              <a:rPr lang="zh-CN" altLang="en-US"/>
              <a:t>策略网络(Policy Network)，其给定编码的观测值和预测的目标描述符，提取描述符条件状态表示并输出动作分布。</a:t>
            </a:r>
            <a:endParaRPr lang="zh-CN" altLang="en-US"/>
          </a:p>
        </p:txBody>
      </p:sp>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59055" y="1066800"/>
            <a:ext cx="3809365" cy="520700"/>
          </a:xfrm>
          <a:prstGeom prst="rect">
            <a:avLst/>
          </a:prstGeom>
          <a:noFill/>
        </p:spPr>
        <p:txBody>
          <a:bodyPr wrap="square" rtlCol="0">
            <a:noAutofit/>
          </a:bodyPr>
          <a:p>
            <a:pPr algn="ctr"/>
            <a:r>
              <a:rPr lang="zh-CN" altLang="en-US" sz="3200"/>
              <a:t>方法</a:t>
            </a:r>
            <a:endParaRPr lang="zh-CN" altLang="en-US" sz="3200"/>
          </a:p>
        </p:txBody>
      </p:sp>
    </p:spTree>
    <p:custDataLst>
      <p:tags r:id="rId5"/>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图片 99"/>
          <p:cNvPicPr/>
          <p:nvPr/>
        </p:nvPicPr>
        <p:blipFill>
          <a:blip r:embed="rId1"/>
          <a:stretch>
            <a:fillRect/>
          </a:stretch>
        </p:blipFill>
        <p:spPr>
          <a:xfrm>
            <a:off x="2684145" y="999490"/>
            <a:ext cx="9015095" cy="3813175"/>
          </a:xfrm>
          <a:prstGeom prst="rect">
            <a:avLst/>
          </a:prstGeom>
          <a:noFill/>
          <a:ln w="9525">
            <a:noFill/>
          </a:ln>
        </p:spPr>
      </p:pic>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0" y="867410"/>
            <a:ext cx="2931160" cy="508635"/>
          </a:xfrm>
          <a:prstGeom prst="rect">
            <a:avLst/>
          </a:prstGeom>
          <a:noFill/>
        </p:spPr>
        <p:txBody>
          <a:bodyPr wrap="square" rtlCol="0">
            <a:noAutofit/>
          </a:bodyPr>
          <a:p>
            <a:pPr algn="ctr"/>
            <a:r>
              <a:rPr lang="zh-CN" altLang="en-US" sz="3200"/>
              <a:t>模型架构</a:t>
            </a:r>
            <a:endParaRPr lang="zh-CN" altLang="en-US" sz="3200"/>
          </a:p>
        </p:txBody>
      </p:sp>
      <p:sp>
        <p:nvSpPr>
          <p:cNvPr id="7" name="文本框 6"/>
          <p:cNvSpPr txBox="1"/>
          <p:nvPr/>
        </p:nvSpPr>
        <p:spPr>
          <a:xfrm>
            <a:off x="278765" y="6558915"/>
            <a:ext cx="11420475" cy="245110"/>
          </a:xfrm>
          <a:prstGeom prst="rect">
            <a:avLst/>
          </a:prstGeom>
          <a:noFill/>
        </p:spPr>
        <p:txBody>
          <a:bodyPr wrap="square" rtlCol="0">
            <a:spAutoFit/>
          </a:bodyPr>
          <a:p>
            <a:pPr algn="l"/>
            <a:r>
              <a:rPr lang="en-US" altLang="zh-CN" sz="1000">
                <a:sym typeface="+mn-ea"/>
              </a:rPr>
              <a:t>Semantic Audio-Visual Navigation cvpr-2021</a:t>
            </a:r>
            <a:endParaRPr lang="en-US" altLang="zh-CN" sz="1000"/>
          </a:p>
        </p:txBody>
      </p:sp>
      <p:sp>
        <p:nvSpPr>
          <p:cNvPr id="8" name="文本框 7"/>
          <p:cNvSpPr txBox="1"/>
          <p:nvPr/>
        </p:nvSpPr>
        <p:spPr>
          <a:xfrm>
            <a:off x="635" y="1452880"/>
            <a:ext cx="2669540" cy="4792345"/>
          </a:xfrm>
          <a:prstGeom prst="rect">
            <a:avLst/>
          </a:prstGeom>
          <a:noFill/>
        </p:spPr>
        <p:txBody>
          <a:bodyPr wrap="square" rtlCol="0">
            <a:noAutofit/>
          </a:bodyPr>
          <a:p>
            <a:r>
              <a:rPr lang="zh-CN" altLang="en-US"/>
              <a:t>在每个时间步</a:t>
            </a:r>
            <a:r>
              <a:rPr lang="en-US" altLang="zh-CN"/>
              <a:t>t</a:t>
            </a:r>
            <a:r>
              <a:rPr lang="zh-CN" altLang="en-US"/>
              <a:t>，代理接收到一个观察值</a:t>
            </a:r>
            <a:r>
              <a:rPr lang="en-US" altLang="zh-CN"/>
              <a:t>O</a:t>
            </a:r>
            <a:r>
              <a:rPr lang="en-US" altLang="zh-CN" baseline="-25000"/>
              <a:t>t</a:t>
            </a:r>
            <a:r>
              <a:rPr lang="en-US" altLang="zh-CN"/>
              <a:t>=(I</a:t>
            </a:r>
            <a:r>
              <a:rPr lang="en-US" altLang="zh-CN" baseline="-25000"/>
              <a:t>t</a:t>
            </a:r>
            <a:r>
              <a:rPr lang="en-US" altLang="zh-CN"/>
              <a:t>,B</a:t>
            </a:r>
            <a:r>
              <a:rPr lang="en-US" altLang="zh-CN" baseline="-25000"/>
              <a:t>t</a:t>
            </a:r>
            <a:r>
              <a:rPr lang="en-US" altLang="zh-CN"/>
              <a:t>,P</a:t>
            </a:r>
            <a:r>
              <a:rPr lang="en-US" altLang="zh-CN" baseline="-25000"/>
              <a:t>t</a:t>
            </a:r>
            <a:r>
              <a:rPr lang="en-US" altLang="zh-CN"/>
              <a:t>,a</a:t>
            </a:r>
            <a:r>
              <a:rPr lang="en-US" altLang="zh-CN" baseline="-25000"/>
              <a:t>t-1</a:t>
            </a:r>
            <a:r>
              <a:rPr lang="en-US" altLang="zh-CN"/>
              <a:t>),其中，I</a:t>
            </a:r>
            <a:r>
              <a:rPr lang="en-US" altLang="zh-CN" baseline="-25000"/>
              <a:t>t</a:t>
            </a:r>
            <a:r>
              <a:rPr lang="en-US" altLang="zh-CN"/>
              <a:t>是由RGB和深度图像组成的自我中心视觉观察；B</a:t>
            </a:r>
            <a:r>
              <a:rPr lang="en-US" altLang="zh-CN" baseline="-25000"/>
              <a:t>t</a:t>
            </a:r>
            <a:r>
              <a:rPr lang="en-US" altLang="zh-CN"/>
              <a:t>是接收到的双耳音频波形，用双通道谱图表示；P</a:t>
            </a:r>
            <a:r>
              <a:rPr lang="en-US" altLang="zh-CN" baseline="-25000"/>
              <a:t>t</a:t>
            </a:r>
            <a:r>
              <a:rPr lang="en-US" altLang="zh-CN"/>
              <a:t>是由其位置和方向定义的代理姿态；a</a:t>
            </a:r>
            <a:r>
              <a:rPr lang="en-US" altLang="zh-CN" baseline="-25000"/>
              <a:t>t-1</a:t>
            </a:r>
            <a:r>
              <a:rPr lang="en-US" altLang="zh-CN"/>
              <a:t>是在前一个时间步长所采取的行动。</a:t>
            </a:r>
            <a:r>
              <a:rPr lang="zh-CN" altLang="en-US"/>
              <a:t>在观察编码器中对音频以及视觉进行编码得到</a:t>
            </a:r>
            <a:r>
              <a:rPr lang="en-US" altLang="zh-CN"/>
              <a:t>f</a:t>
            </a:r>
            <a:r>
              <a:rPr lang="en-US" altLang="zh-CN" baseline="-25000"/>
              <a:t>B</a:t>
            </a:r>
            <a:r>
              <a:rPr lang="zh-CN" altLang="en-US"/>
              <a:t>，</a:t>
            </a:r>
            <a:r>
              <a:rPr lang="en-US" altLang="zh-CN"/>
              <a:t>f</a:t>
            </a:r>
            <a:r>
              <a:rPr lang="en-US" altLang="zh-CN" baseline="-25000"/>
              <a:t>I</a:t>
            </a:r>
            <a:r>
              <a:rPr lang="zh-CN" altLang="en-US"/>
              <a:t>，e</a:t>
            </a:r>
            <a:r>
              <a:rPr lang="en-US" altLang="zh-CN" baseline="-25000"/>
              <a:t>t</a:t>
            </a:r>
            <a:r>
              <a:rPr lang="zh-CN" altLang="en-US" baseline="30000"/>
              <a:t>I</a:t>
            </a:r>
            <a:r>
              <a:rPr lang="zh-CN" altLang="en-US" baseline="-25000"/>
              <a:t> = </a:t>
            </a:r>
            <a:r>
              <a:rPr lang="zh-CN" altLang="en-US"/>
              <a:t>f</a:t>
            </a:r>
            <a:r>
              <a:rPr lang="zh-CN" altLang="en-US" baseline="-25000"/>
              <a:t>I</a:t>
            </a:r>
            <a:r>
              <a:rPr lang="zh-CN" altLang="en-US"/>
              <a:t> (I</a:t>
            </a:r>
            <a:r>
              <a:rPr lang="zh-CN" altLang="en-US" baseline="-25000"/>
              <a:t>t</a:t>
            </a:r>
            <a:r>
              <a:rPr lang="zh-CN" altLang="en-US"/>
              <a:t>) </a:t>
            </a:r>
            <a:r>
              <a:rPr lang="en-US" altLang="zh-CN"/>
              <a:t>,</a:t>
            </a:r>
            <a:r>
              <a:rPr lang="zh-CN" altLang="en-US"/>
              <a:t> e</a:t>
            </a:r>
            <a:r>
              <a:rPr lang="zh-CN" altLang="en-US" baseline="30000"/>
              <a:t>B</a:t>
            </a:r>
            <a:r>
              <a:rPr lang="zh-CN" altLang="en-US" baseline="-25000"/>
              <a:t>t =</a:t>
            </a:r>
            <a:r>
              <a:rPr lang="zh-CN" altLang="en-US"/>
              <a:t> f</a:t>
            </a:r>
            <a:r>
              <a:rPr lang="zh-CN" altLang="en-US" baseline="-25000"/>
              <a:t>B</a:t>
            </a:r>
            <a:r>
              <a:rPr lang="zh-CN" altLang="en-US"/>
              <a:t>(B</a:t>
            </a:r>
            <a:r>
              <a:rPr lang="zh-CN" altLang="en-US" baseline="-25000"/>
              <a:t>t</a:t>
            </a:r>
            <a:r>
              <a:rPr lang="zh-CN" altLang="en-US"/>
              <a:t>)，之后观察</a:t>
            </a:r>
            <a:r>
              <a:rPr lang="en-US" altLang="zh-CN"/>
              <a:t>O</a:t>
            </a:r>
            <a:r>
              <a:rPr lang="en-US" altLang="zh-CN" baseline="-25000"/>
              <a:t>t</a:t>
            </a:r>
            <a:r>
              <a:rPr lang="zh-CN" altLang="en-US"/>
              <a:t>编码是</a:t>
            </a:r>
            <a:r>
              <a:rPr lang="en-US" altLang="zh-CN"/>
              <a:t>et=(</a:t>
            </a:r>
            <a:r>
              <a:rPr lang="zh-CN" altLang="en-US">
                <a:sym typeface="+mn-ea"/>
              </a:rPr>
              <a:t>e</a:t>
            </a:r>
            <a:r>
              <a:rPr lang="en-US" altLang="zh-CN" baseline="-25000">
                <a:sym typeface="+mn-ea"/>
              </a:rPr>
              <a:t>t</a:t>
            </a:r>
            <a:r>
              <a:rPr lang="zh-CN" altLang="en-US" baseline="30000">
                <a:sym typeface="+mn-ea"/>
              </a:rPr>
              <a:t>I</a:t>
            </a:r>
            <a:r>
              <a:rPr lang="en-US" altLang="zh-CN"/>
              <a:t>,</a:t>
            </a:r>
            <a:r>
              <a:rPr lang="zh-CN" altLang="en-US">
                <a:sym typeface="+mn-ea"/>
              </a:rPr>
              <a:t>e</a:t>
            </a:r>
            <a:r>
              <a:rPr lang="zh-CN" altLang="en-US" baseline="30000">
                <a:sym typeface="+mn-ea"/>
              </a:rPr>
              <a:t>B</a:t>
            </a:r>
            <a:r>
              <a:rPr lang="zh-CN" altLang="en-US" baseline="-25000">
                <a:sym typeface="+mn-ea"/>
              </a:rPr>
              <a:t>t </a:t>
            </a:r>
            <a:r>
              <a:rPr lang="en-US" altLang="zh-CN"/>
              <a:t>,</a:t>
            </a:r>
            <a:r>
              <a:rPr lang="en-US" altLang="zh-CN">
                <a:sym typeface="+mn-ea"/>
              </a:rPr>
              <a:t>P</a:t>
            </a:r>
            <a:r>
              <a:rPr lang="en-US" altLang="zh-CN" baseline="-25000">
                <a:sym typeface="+mn-ea"/>
              </a:rPr>
              <a:t>t</a:t>
            </a:r>
            <a:r>
              <a:rPr lang="en-US" altLang="zh-CN"/>
              <a:t>,</a:t>
            </a:r>
            <a:r>
              <a:rPr lang="en-US" altLang="zh-CN">
                <a:sym typeface="+mn-ea"/>
              </a:rPr>
              <a:t>a</a:t>
            </a:r>
            <a:r>
              <a:rPr lang="en-US" altLang="zh-CN" baseline="-25000">
                <a:sym typeface="+mn-ea"/>
              </a:rPr>
              <a:t>t-1</a:t>
            </a:r>
            <a:r>
              <a:rPr lang="en-US" altLang="zh-CN"/>
              <a:t>),</a:t>
            </a:r>
            <a:r>
              <a:rPr lang="zh-CN" altLang="en-US"/>
              <a:t>该模型将直到</a:t>
            </a:r>
            <a:r>
              <a:rPr lang="en-US" altLang="zh-CN"/>
              <a:t>t</a:t>
            </a:r>
            <a:r>
              <a:rPr lang="zh-CN" altLang="en-US"/>
              <a:t>的观察编码存储到</a:t>
            </a:r>
            <a:r>
              <a:rPr lang="en-US" altLang="zh-CN"/>
              <a:t>M</a:t>
            </a:r>
            <a:r>
              <a:rPr lang="zh-CN" altLang="en-US"/>
              <a:t>中</a:t>
            </a:r>
            <a:endParaRPr lang="zh-CN" altLang="en-US"/>
          </a:p>
        </p:txBody>
      </p:sp>
    </p:spTree>
    <p:custDataLst>
      <p:tags r:id="rId5"/>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1"/>
          <a:stretch>
            <a:fillRect/>
          </a:stretch>
        </p:blipFill>
        <p:spPr>
          <a:xfrm>
            <a:off x="36195" y="4283075"/>
            <a:ext cx="2383155" cy="342900"/>
          </a:xfrm>
          <a:prstGeom prst="rect">
            <a:avLst/>
          </a:prstGeom>
        </p:spPr>
      </p:pic>
      <p:pic>
        <p:nvPicPr>
          <p:cNvPr id="9" name="图片 8"/>
          <p:cNvPicPr>
            <a:picLocks noChangeAspect="1"/>
          </p:cNvPicPr>
          <p:nvPr/>
        </p:nvPicPr>
        <p:blipFill>
          <a:blip r:embed="rId2"/>
          <a:stretch>
            <a:fillRect/>
          </a:stretch>
        </p:blipFill>
        <p:spPr>
          <a:xfrm>
            <a:off x="673735" y="2063750"/>
            <a:ext cx="1072515" cy="285750"/>
          </a:xfrm>
          <a:prstGeom prst="rect">
            <a:avLst/>
          </a:prstGeom>
        </p:spPr>
      </p:pic>
      <p:pic>
        <p:nvPicPr>
          <p:cNvPr id="100" name="图片 99"/>
          <p:cNvPicPr/>
          <p:nvPr/>
        </p:nvPicPr>
        <p:blipFill>
          <a:blip r:embed="rId3"/>
          <a:stretch>
            <a:fillRect/>
          </a:stretch>
        </p:blipFill>
        <p:spPr>
          <a:xfrm>
            <a:off x="2734945" y="1165225"/>
            <a:ext cx="9076055" cy="3801745"/>
          </a:xfrm>
          <a:prstGeom prst="rect">
            <a:avLst/>
          </a:prstGeom>
          <a:noFill/>
          <a:ln w="9525">
            <a:noFill/>
          </a:ln>
        </p:spPr>
      </p:pic>
      <p:pic>
        <p:nvPicPr>
          <p:cNvPr id="4" name="图片 3"/>
          <p:cNvPicPr>
            <a:picLocks noChangeAspect="1"/>
          </p:cNvPicPr>
          <p:nvPr>
            <p:custDataLst>
              <p:tags r:id="rId4"/>
            </p:custDataLst>
          </p:nvPr>
        </p:nvPicPr>
        <p:blipFill rotWithShape="1">
          <a:blip r:embed="rId5">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6"/>
            </p:custDataLst>
          </p:nvPr>
        </p:nvSpPr>
        <p:spPr>
          <a:xfrm>
            <a:off x="0" y="867410"/>
            <a:ext cx="2931160" cy="508635"/>
          </a:xfrm>
          <a:prstGeom prst="rect">
            <a:avLst/>
          </a:prstGeom>
          <a:noFill/>
        </p:spPr>
        <p:txBody>
          <a:bodyPr wrap="square" rtlCol="0">
            <a:noAutofit/>
          </a:bodyPr>
          <a:p>
            <a:pPr algn="ctr"/>
            <a:r>
              <a:rPr lang="zh-CN" altLang="en-US" sz="3200"/>
              <a:t>模型架构</a:t>
            </a:r>
            <a:endParaRPr lang="zh-CN" altLang="en-US" sz="3200"/>
          </a:p>
        </p:txBody>
      </p:sp>
      <p:sp>
        <p:nvSpPr>
          <p:cNvPr id="7" name="文本框 6"/>
          <p:cNvSpPr txBox="1"/>
          <p:nvPr/>
        </p:nvSpPr>
        <p:spPr>
          <a:xfrm>
            <a:off x="278765" y="6558915"/>
            <a:ext cx="11420475" cy="245110"/>
          </a:xfrm>
          <a:prstGeom prst="rect">
            <a:avLst/>
          </a:prstGeom>
          <a:noFill/>
        </p:spPr>
        <p:txBody>
          <a:bodyPr wrap="square" rtlCol="0">
            <a:spAutoFit/>
          </a:bodyPr>
          <a:p>
            <a:pPr algn="l"/>
            <a:r>
              <a:rPr lang="en-US" altLang="zh-CN" sz="1000">
                <a:sym typeface="+mn-ea"/>
              </a:rPr>
              <a:t>Semantic Audio-Visual Navigation cvpr-2021</a:t>
            </a:r>
            <a:endParaRPr lang="en-US" altLang="zh-CN" sz="1000"/>
          </a:p>
        </p:txBody>
      </p:sp>
      <p:sp>
        <p:nvSpPr>
          <p:cNvPr id="8" name="文本框 7"/>
          <p:cNvSpPr txBox="1"/>
          <p:nvPr/>
        </p:nvSpPr>
        <p:spPr>
          <a:xfrm>
            <a:off x="635" y="1501775"/>
            <a:ext cx="2669540" cy="4792345"/>
          </a:xfrm>
          <a:prstGeom prst="rect">
            <a:avLst/>
          </a:prstGeom>
          <a:noFill/>
        </p:spPr>
        <p:txBody>
          <a:bodyPr wrap="square" rtlCol="0">
            <a:noAutofit/>
          </a:bodyPr>
          <a:p>
            <a:r>
              <a:rPr lang="zh-CN" altLang="en-US"/>
              <a:t>在目标描述网络中，使用</a:t>
            </a:r>
            <a:r>
              <a:rPr lang="en-US" altLang="zh-CN"/>
              <a:t>CNN</a:t>
            </a:r>
            <a:r>
              <a:rPr lang="zh-CN" altLang="en-US"/>
              <a:t>编码双耳音频</a:t>
            </a:r>
            <a:r>
              <a:rPr lang="en-US" altLang="zh-CN"/>
              <a:t>f</a:t>
            </a:r>
            <a:r>
              <a:rPr lang="en-US" altLang="zh-CN" baseline="-25000"/>
              <a:t>D</a:t>
            </a:r>
            <a:r>
              <a:rPr lang="zh-CN" altLang="en-US"/>
              <a:t>，使得</a:t>
            </a:r>
            <a:r>
              <a:rPr lang="en-US" altLang="zh-CN"/>
              <a:t>                    </a:t>
            </a:r>
            <a:r>
              <a:rPr lang="zh-CN" altLang="en-US"/>
              <a:t>，其中</a:t>
            </a:r>
            <a:endParaRPr lang="zh-CN" altLang="en-US"/>
          </a:p>
          <a:p>
            <a:r>
              <a:rPr lang="en-US" altLang="zh-CN"/>
              <a:t>    </a:t>
            </a:r>
            <a:r>
              <a:rPr lang="zh-CN" altLang="en-US"/>
              <a:t>是描述符的逐步估计，由两部分组成预测对象标签，以及目标位置的当前估计，为了减少来自单个预测噪声的影响，使用前一个目标描述符聚合当前估计</a:t>
            </a:r>
            <a:r>
              <a:rPr lang="en-US" altLang="zh-CN"/>
              <a:t>                                                                                  </a:t>
            </a:r>
            <a:endParaRPr lang="en-US" altLang="zh-CN"/>
          </a:p>
          <a:p>
            <a:r>
              <a:rPr lang="en-US" altLang="zh-CN" baseline="-25000"/>
              <a:t>                                                        </a:t>
            </a:r>
            <a:r>
              <a:rPr lang="zh-CN" altLang="en-US"/>
              <a:t>，</a:t>
            </a:r>
            <a:endParaRPr lang="zh-CN" altLang="en-US"/>
          </a:p>
          <a:p>
            <a:r>
              <a:rPr lang="en-US" altLang="zh-CN"/>
              <a:t>          </a:t>
            </a:r>
            <a:endParaRPr lang="en-US" altLang="zh-CN"/>
          </a:p>
        </p:txBody>
      </p:sp>
      <p:pic>
        <p:nvPicPr>
          <p:cNvPr id="10" name="图片 9"/>
          <p:cNvPicPr>
            <a:picLocks noChangeAspect="1"/>
          </p:cNvPicPr>
          <p:nvPr/>
        </p:nvPicPr>
        <p:blipFill>
          <a:blip r:embed="rId7"/>
          <a:stretch>
            <a:fillRect/>
          </a:stretch>
        </p:blipFill>
        <p:spPr>
          <a:xfrm>
            <a:off x="113665" y="2349500"/>
            <a:ext cx="248285" cy="265430"/>
          </a:xfrm>
          <a:prstGeom prst="rect">
            <a:avLst/>
          </a:prstGeom>
        </p:spPr>
      </p:pic>
    </p:spTree>
    <p:custDataLst>
      <p:tags r:id="rId8"/>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图片 99"/>
          <p:cNvPicPr/>
          <p:nvPr/>
        </p:nvPicPr>
        <p:blipFill>
          <a:blip r:embed="rId1"/>
          <a:stretch>
            <a:fillRect/>
          </a:stretch>
        </p:blipFill>
        <p:spPr>
          <a:xfrm>
            <a:off x="2572385" y="1020445"/>
            <a:ext cx="9260840" cy="4100195"/>
          </a:xfrm>
          <a:prstGeom prst="rect">
            <a:avLst/>
          </a:prstGeom>
          <a:noFill/>
          <a:ln w="9525">
            <a:noFill/>
          </a:ln>
        </p:spPr>
      </p:pic>
      <p:pic>
        <p:nvPicPr>
          <p:cNvPr id="4" name="图片 3"/>
          <p:cNvPicPr>
            <a:picLocks noChangeAspect="1"/>
          </p:cNvPicPr>
          <p:nvPr>
            <p:custDataLst>
              <p:tags r:id="rId2"/>
            </p:custDataLst>
          </p:nvPr>
        </p:nvPicPr>
        <p:blipFill rotWithShape="1">
          <a:blip r:embed="rId3">
            <a:extLst>
              <a:ext uri="{28A0092B-C50C-407E-A947-70E740481C1C}">
                <a14:useLocalDpi xmlns:a14="http://schemas.microsoft.com/office/drawing/2010/main" val="0"/>
              </a:ext>
            </a:extLst>
          </a:blip>
          <a:srcRect l="15312" t="36690" r="14205" b="38691"/>
          <a:stretch>
            <a:fillRect/>
          </a:stretch>
        </p:blipFill>
        <p:spPr>
          <a:xfrm>
            <a:off x="-1" y="-76200"/>
            <a:ext cx="2932043" cy="866878"/>
          </a:xfrm>
          <a:prstGeom prst="rect">
            <a:avLst/>
          </a:prstGeom>
          <a:effectLst/>
        </p:spPr>
      </p:pic>
      <p:sp>
        <p:nvSpPr>
          <p:cNvPr id="30" name="文本框 29"/>
          <p:cNvSpPr txBox="1"/>
          <p:nvPr/>
        </p:nvSpPr>
        <p:spPr>
          <a:xfrm flipV="1">
            <a:off x="-537845" y="790575"/>
            <a:ext cx="13053695" cy="76200"/>
          </a:xfrm>
          <a:prstGeom prst="rect">
            <a:avLst/>
          </a:prstGeom>
          <a:solidFill>
            <a:schemeClr val="accent6"/>
          </a:solidFill>
          <a:ln>
            <a:solidFill>
              <a:schemeClr val="accent6"/>
            </a:solidFill>
          </a:ln>
        </p:spPr>
        <p:txBody>
          <a:bodyPr wrap="square" rtlCol="0">
            <a:noAutofit/>
          </a:bodyPr>
          <a:p>
            <a:endParaRPr lang="zh-CN" altLang="en-US">
              <a:ln>
                <a:solidFill>
                  <a:schemeClr val="accent6"/>
                </a:solidFill>
              </a:ln>
              <a:solidFill>
                <a:schemeClr val="accent6"/>
              </a:solidFill>
            </a:endParaRPr>
          </a:p>
        </p:txBody>
      </p:sp>
      <p:sp>
        <p:nvSpPr>
          <p:cNvPr id="31" name="文本框 30"/>
          <p:cNvSpPr txBox="1"/>
          <p:nvPr/>
        </p:nvSpPr>
        <p:spPr>
          <a:xfrm>
            <a:off x="-585470" y="6419850"/>
            <a:ext cx="13181965" cy="76200"/>
          </a:xfrm>
          <a:prstGeom prst="rect">
            <a:avLst/>
          </a:prstGeom>
          <a:solidFill>
            <a:schemeClr val="accent6"/>
          </a:solidFill>
          <a:ln>
            <a:solidFill>
              <a:schemeClr val="accent6"/>
            </a:solidFill>
          </a:ln>
        </p:spPr>
        <p:txBody>
          <a:bodyPr wrap="square" rtlCol="0">
            <a:noAutofit/>
          </a:bodyPr>
          <a:p>
            <a:endParaRPr lang="zh-CN" altLang="en-US"/>
          </a:p>
        </p:txBody>
      </p:sp>
      <p:sp>
        <p:nvSpPr>
          <p:cNvPr id="2" name="文本框 1"/>
          <p:cNvSpPr txBox="1"/>
          <p:nvPr>
            <p:custDataLst>
              <p:tags r:id="rId4"/>
            </p:custDataLst>
          </p:nvPr>
        </p:nvSpPr>
        <p:spPr>
          <a:xfrm>
            <a:off x="0" y="867410"/>
            <a:ext cx="2931160" cy="508635"/>
          </a:xfrm>
          <a:prstGeom prst="rect">
            <a:avLst/>
          </a:prstGeom>
          <a:noFill/>
        </p:spPr>
        <p:txBody>
          <a:bodyPr wrap="square" rtlCol="0">
            <a:noAutofit/>
          </a:bodyPr>
          <a:p>
            <a:pPr algn="ctr"/>
            <a:r>
              <a:rPr lang="zh-CN" altLang="en-US" sz="3200"/>
              <a:t>模型架构</a:t>
            </a:r>
            <a:endParaRPr lang="zh-CN" altLang="en-US" sz="3200"/>
          </a:p>
        </p:txBody>
      </p:sp>
      <p:sp>
        <p:nvSpPr>
          <p:cNvPr id="7" name="文本框 6"/>
          <p:cNvSpPr txBox="1"/>
          <p:nvPr/>
        </p:nvSpPr>
        <p:spPr>
          <a:xfrm>
            <a:off x="278765" y="6558915"/>
            <a:ext cx="11420475" cy="245110"/>
          </a:xfrm>
          <a:prstGeom prst="rect">
            <a:avLst/>
          </a:prstGeom>
          <a:noFill/>
        </p:spPr>
        <p:txBody>
          <a:bodyPr wrap="square" rtlCol="0">
            <a:spAutoFit/>
          </a:bodyPr>
          <a:p>
            <a:pPr algn="l"/>
            <a:r>
              <a:rPr lang="en-US" altLang="zh-CN" sz="1000">
                <a:sym typeface="+mn-ea"/>
              </a:rPr>
              <a:t>Semantic Audio-Visual Navigation cvpr-2021</a:t>
            </a:r>
            <a:endParaRPr lang="en-US" altLang="zh-CN" sz="1000"/>
          </a:p>
        </p:txBody>
      </p:sp>
      <p:sp>
        <p:nvSpPr>
          <p:cNvPr id="3" name="文本框 2"/>
          <p:cNvSpPr txBox="1"/>
          <p:nvPr/>
        </p:nvSpPr>
        <p:spPr>
          <a:xfrm>
            <a:off x="278765" y="1453515"/>
            <a:ext cx="2381250" cy="895350"/>
          </a:xfrm>
          <a:prstGeom prst="rect">
            <a:avLst/>
          </a:prstGeom>
          <a:noFill/>
        </p:spPr>
        <p:txBody>
          <a:bodyPr wrap="square" rtlCol="0">
            <a:noAutofit/>
          </a:bodyPr>
          <a:p>
            <a:r>
              <a:rPr lang="zh-CN" altLang="en-US"/>
              <a:t>在策略网络当中，基于</a:t>
            </a:r>
            <a:r>
              <a:rPr lang="en-US" altLang="zh-CN"/>
              <a:t>transformer</a:t>
            </a:r>
            <a:r>
              <a:rPr lang="zh-CN" altLang="en-US"/>
              <a:t>架构，使用到</a:t>
            </a:r>
            <a:r>
              <a:rPr lang="en-US" altLang="zh-CN"/>
              <a:t>t</a:t>
            </a:r>
            <a:r>
              <a:rPr lang="zh-CN" altLang="en-US"/>
              <a:t>为止在本集中收集到内存</a:t>
            </a:r>
            <a:r>
              <a:rPr lang="en-US" altLang="zh-CN"/>
              <a:t>M</a:t>
            </a:r>
            <a:r>
              <a:rPr lang="zh-CN" altLang="en-US"/>
              <a:t>，使用自注意机制对这些观察嵌入进行编码，捕获输入间的任何可能关系，从而生成编码内存</a:t>
            </a:r>
            <a:r>
              <a:rPr lang="en-US" altLang="zh-CN"/>
              <a:t>M</a:t>
            </a:r>
            <a:r>
              <a:rPr lang="en-US" altLang="zh-CN" baseline="-25000"/>
              <a:t>e</a:t>
            </a:r>
            <a:r>
              <a:rPr lang="zh-CN" altLang="en-US"/>
              <a:t>，之后使用预测目标描述符</a:t>
            </a:r>
            <a:r>
              <a:rPr lang="en-US" altLang="zh-CN"/>
              <a:t>D</a:t>
            </a:r>
            <a:r>
              <a:rPr lang="en-US" altLang="zh-CN" baseline="-25000"/>
              <a:t>t</a:t>
            </a:r>
            <a:r>
              <a:rPr lang="zh-CN" altLang="en-US"/>
              <a:t>，解码器关注编码存储器中所有单元，来计算状态表示</a:t>
            </a:r>
            <a:r>
              <a:rPr lang="en-US" altLang="zh-CN"/>
              <a:t>s</a:t>
            </a:r>
            <a:r>
              <a:rPr lang="en-US" altLang="zh-CN" baseline="-25000"/>
              <a:t>t</a:t>
            </a:r>
            <a:r>
              <a:rPr lang="zh-CN" altLang="en-US"/>
              <a:t>，之后使用演员评论家策略预测动作分布和状态值，最后动作采样器从动作分布中采集下一个动作。</a:t>
            </a:r>
            <a:endParaRPr lang="zh-CN" altLang="en-US"/>
          </a:p>
        </p:txBody>
      </p:sp>
    </p:spTree>
    <p:custDataLst>
      <p:tags r:id="rId5"/>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UNIT_PLACING_PICTURE_USER_VIEWPORT" val="{&quot;height&quot;:580,&quot;width&quot;:4035}"/>
</p:tagLst>
</file>

<file path=ppt/tags/tag10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3.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UNIT_PLACING_PICTURE_USER_VIEWPORT" val="{&quot;height&quot;:580,&quot;width&quot;:4035}"/>
</p:tagLst>
</file>

<file path=ppt/tags/tag10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7.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UNIT_PLACING_PICTURE_USER_VIEWPORT" val="{&quot;height&quot;:580,&quot;width&quot;:4035}"/>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1.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UNIT_PLACING_PICTURE_USER_VIEWPORT" val="{&quot;height&quot;:580,&quot;width&quot;:4035}"/>
</p:tagLst>
</file>

<file path=ppt/tags/tag11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5.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UNIT_PLACING_PICTURE_USER_VIEWPORT" val="{&quot;height&quot;:580,&quot;width&quot;:4035}"/>
</p:tagLst>
</file>

<file path=ppt/tags/tag11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9.xml><?xml version="1.0" encoding="utf-8"?>
<p:tagLst xmlns:p="http://schemas.openxmlformats.org/presentationml/2006/main">
  <p:tag name="commondata" val="eyJoZGlkIjoiZjI2NDJmMDAwOTA0MGNkYWNhZGE0Mjk0YjBlNWYzM2MifQ=="/>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UNIT_PLACING_PICTURE_USER_VIEWPORT" val="{&quot;height&quot;:580,&quot;width&quot;:4035}"/>
</p:tagLst>
</file>

<file path=ppt/tags/tag6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UNIT_PLACING_PICTURE_USER_VIEWPORT" val="{&quot;height&quot;:580,&quot;width&quot;:4035}"/>
</p:tagLst>
</file>

<file path=ppt/tags/tag7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UNIT_PLACING_PICTURE_USER_VIEWPORT" val="{&quot;height&quot;:580,&quot;width&quot;:4035}"/>
</p:tagLst>
</file>

<file path=ppt/tags/tag7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8.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PLACING_PICTURE_USER_VIEWPORT" val="{&quot;height&quot;:580,&quot;width&quot;:4035}"/>
</p:tagLst>
</file>

<file path=ppt/tags/tag8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2.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UNIT_PLACING_PICTURE_USER_VIEWPORT" val="{&quot;height&quot;:580,&quot;width&quot;:4035}"/>
</p:tagLst>
</file>

<file path=ppt/tags/tag8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UNIT_PLACING_PICTURE_USER_VIEWPORT" val="{&quot;height&quot;:580,&quot;width&quot;:4035}"/>
</p:tagLst>
</file>

<file path=ppt/tags/tag8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PLACING_PICTURE_USER_VIEWPORT" val="{&quot;height&quot;:580,&quot;width&quot;:4035}"/>
</p:tagLst>
</file>

<file path=ppt/tags/tag9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UNIT_PLACING_PICTURE_USER_VIEWPORT" val="{&quot;height&quot;:580,&quot;width&quot;:4035}"/>
</p:tagLst>
</file>

<file path=ppt/tags/tag9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5.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UNIT_PLACING_PICTURE_USER_VIEWPORT" val="{&quot;height&quot;:580,&quot;width&quot;:4035}"/>
</p:tagLst>
</file>

<file path=ppt/tags/tag9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9.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2545</Words>
  <Application>WPS 演示</Application>
  <PresentationFormat>宽屏</PresentationFormat>
  <Paragraphs>98</Paragraphs>
  <Slides>15</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Arial</vt:lpstr>
      <vt:lpstr>宋体</vt:lpstr>
      <vt:lpstr>Wingdings</vt:lpstr>
      <vt:lpstr>Wingdings</vt:lpstr>
      <vt:lpstr>微软雅黑</vt:lpstr>
      <vt:lpstr>Arial Unicode MS</vt:lpstr>
      <vt:lpstr>Calibri</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sup</cp:lastModifiedBy>
  <cp:revision>202</cp:revision>
  <dcterms:created xsi:type="dcterms:W3CDTF">2019-06-19T02:08:00Z</dcterms:created>
  <dcterms:modified xsi:type="dcterms:W3CDTF">2024-03-18T05:58:29Z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2052-12.1.0.16388</vt:lpwstr>
  </property>
  <property fmtid="{D5CDD505-2E9C-101B-9397-08002B2CF9AE}" pid="3" name="ICV">
    <vt:lpwstr>9156E51EB8D34B82820B3C2A18640034_11</vt:lpwstr>
  </property>
</Properties>
</file>